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59" r:id="rId2"/>
    <p:sldId id="256" r:id="rId3"/>
    <p:sldId id="263" r:id="rId4"/>
    <p:sldId id="262" r:id="rId5"/>
    <p:sldId id="257" r:id="rId6"/>
    <p:sldId id="260" r:id="rId7"/>
    <p:sldId id="265" r:id="rId8"/>
    <p:sldId id="264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46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663" autoAdjust="0"/>
  </p:normalViewPr>
  <p:slideViewPr>
    <p:cSldViewPr>
      <p:cViewPr varScale="1">
        <p:scale>
          <a:sx n="62" d="100"/>
          <a:sy n="62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9BC24-39F4-4158-A379-2EC816D81D50}" type="datetimeFigureOut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2F1E7-F735-49EC-9697-4432182D21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sz="1200" dirty="0" smtClean="0"/>
              <a:t>وزارة التعليم العالي والبحث العلمي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endParaRPr lang="en-US" sz="1200" dirty="0" smtClean="0"/>
          </a:p>
          <a:p>
            <a:pPr algn="r"/>
            <a:r>
              <a:rPr lang="ar-AE" sz="1200" dirty="0" smtClean="0"/>
              <a:t>جامعة البصرة</a:t>
            </a:r>
          </a:p>
          <a:p>
            <a:pPr algn="r"/>
            <a:r>
              <a:rPr lang="ar-AE" sz="1200" dirty="0" smtClean="0"/>
              <a:t> </a:t>
            </a:r>
            <a:br>
              <a:rPr lang="ar-AE" sz="1200" dirty="0" smtClean="0"/>
            </a:br>
            <a:r>
              <a:rPr lang="ar-AE" sz="1200" dirty="0" smtClean="0"/>
              <a:t>كلية التربية البدنية وعلوم الرياضة </a:t>
            </a:r>
          </a:p>
          <a:p>
            <a:pPr algn="r"/>
            <a:r>
              <a:rPr lang="ar-AE" sz="1200" dirty="0" smtClean="0"/>
              <a:t/>
            </a:r>
            <a:br>
              <a:rPr lang="ar-AE" sz="1200" dirty="0" smtClean="0"/>
            </a:br>
            <a:r>
              <a:rPr lang="ar-AE" sz="1200" dirty="0" smtClean="0"/>
              <a:t>فرع العلوم النظرية</a:t>
            </a:r>
          </a:p>
          <a:p>
            <a:pPr algn="r"/>
            <a:r>
              <a:rPr lang="ar-AE" sz="1200" dirty="0" smtClean="0"/>
              <a:t> </a:t>
            </a:r>
            <a:endParaRPr lang="ar-AE" dirty="0" smtClean="0"/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تشكيلات استقبال الارسال الرباعية</a:t>
            </a:r>
          </a:p>
          <a:p>
            <a:pPr algn="r"/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ar-AE" sz="12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1200" dirty="0" err="1" smtClean="0">
                <a:solidFill>
                  <a:schemeClr val="tx1"/>
                </a:solidFill>
              </a:rPr>
              <a:t>رقم </a:t>
            </a:r>
            <a:r>
              <a:rPr lang="ar-AE" sz="1200" dirty="0" smtClean="0">
                <a:solidFill>
                  <a:schemeClr val="tx1"/>
                </a:solidFill>
              </a:rPr>
              <a:t>(1</a:t>
            </a:r>
            <a:r>
              <a:rPr lang="ar-AE" sz="1200" dirty="0" err="1" smtClean="0">
                <a:solidFill>
                  <a:schemeClr val="tx1"/>
                </a:solidFill>
              </a:rPr>
              <a:t>)</a:t>
            </a:r>
            <a:r>
              <a:rPr lang="ar-AE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اعداد الاستاذ الدكتور رجاء عبد الصمد عاشور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المرحلة الرابعة </a:t>
            </a:r>
          </a:p>
          <a:p>
            <a:pPr algn="r"/>
            <a:endParaRPr lang="ar-AE" sz="1200" dirty="0" smtClean="0">
              <a:solidFill>
                <a:schemeClr val="tx1"/>
              </a:solidFill>
            </a:endParaRPr>
          </a:p>
          <a:p>
            <a:pPr algn="r"/>
            <a:r>
              <a:rPr lang="ar-AE" sz="1200" dirty="0" smtClean="0">
                <a:solidFill>
                  <a:schemeClr val="tx1"/>
                </a:solidFill>
              </a:rPr>
              <a:t>مادة الكرة الطائرة </a:t>
            </a:r>
          </a:p>
          <a:p>
            <a:pPr algn="r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B93F5-0D08-41C0-98D6-EAC06D04F55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</a:t>
            </a:r>
            <a:r>
              <a:rPr lang="ar-AE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(3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(4</a:t>
            </a:r>
            <a:r>
              <a:rPr lang="ar-SA" sz="1200" dirty="0" smtClean="0"/>
              <a:t>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(5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(4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مركز(5)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(6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رقم </a:t>
            </a:r>
            <a:r>
              <a:rPr lang="ar-IQ" sz="1200" dirty="0" smtClean="0"/>
              <a:t>(3</a:t>
            </a:r>
            <a:r>
              <a:rPr lang="ar-SA" sz="1200" dirty="0" smtClean="0"/>
              <a:t>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</a:t>
            </a:r>
            <a:r>
              <a:rPr lang="ar-IQ" sz="1200" dirty="0" smtClean="0"/>
              <a:t> مع تغطية اللاعب السوبر المتواجد في مركز(6) خلف اللاعب المتواجد في </a:t>
            </a:r>
            <a:r>
              <a:rPr lang="ar-IQ" sz="1200" dirty="0" err="1" smtClean="0"/>
              <a:t>مركز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SA" sz="1200" dirty="0" smtClean="0"/>
              <a:t> فهنا يكون قوس استقبال الارسال يتكون من اللاعبين</a:t>
            </a:r>
            <a:r>
              <a:rPr lang="ar-IQ" sz="1200" dirty="0" smtClean="0"/>
              <a:t>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4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</a:t>
            </a:r>
            <a:r>
              <a:rPr lang="ar-AE" sz="1200" dirty="0" smtClean="0"/>
              <a:t>ة</a:t>
            </a:r>
            <a:r>
              <a:rPr lang="ar-SA" sz="1200" dirty="0" smtClean="0"/>
              <a:t> استقبال الارسال الثلاثي</a:t>
            </a:r>
            <a:r>
              <a:rPr lang="ar-AE" sz="1200" dirty="0" smtClean="0"/>
              <a:t>ة</a:t>
            </a:r>
            <a:r>
              <a:rPr lang="ar-SA" sz="1200" dirty="0" smtClean="0"/>
              <a:t>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</a:t>
            </a:r>
            <a:r>
              <a:rPr lang="ar-AE" sz="1200" dirty="0" smtClean="0"/>
              <a:t>ة</a:t>
            </a:r>
            <a:r>
              <a:rPr lang="ar-SA" sz="1200" dirty="0" smtClean="0"/>
              <a:t>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(2</a:t>
            </a:r>
            <a:r>
              <a:rPr lang="ar-SA" sz="1200" dirty="0" err="1" smtClean="0"/>
              <a:t>)</a:t>
            </a:r>
            <a:r>
              <a:rPr lang="ar-IQ" sz="1200" dirty="0" smtClean="0"/>
              <a:t> و</a:t>
            </a:r>
            <a:r>
              <a:rPr lang="ar-SA" sz="1200" dirty="0" smtClean="0"/>
              <a:t> (3) في</a:t>
            </a:r>
            <a:r>
              <a:rPr lang="ar-IQ" sz="1200" dirty="0" smtClean="0"/>
              <a:t> عملية</a:t>
            </a:r>
            <a:r>
              <a:rPr lang="ar-SA" sz="1200" dirty="0" smtClean="0"/>
              <a:t> استقبال الارسال فهنا يكون قوس استقبال الارسال</a:t>
            </a:r>
            <a:r>
              <a:rPr lang="ar-IQ" sz="1200" dirty="0" smtClean="0"/>
              <a:t> </a:t>
            </a:r>
            <a:r>
              <a:rPr lang="ar-SA" sz="1200" dirty="0" smtClean="0"/>
              <a:t> يتكون من اللاعبين</a:t>
            </a:r>
            <a:r>
              <a:rPr lang="ar-AE" sz="1200" dirty="0" smtClean="0"/>
              <a:t> المتواجدين في مراكز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-4 )</a:t>
            </a:r>
            <a:endParaRPr lang="en-GB" sz="1200" dirty="0" smtClean="0"/>
          </a:p>
          <a:p>
            <a:pPr algn="just" rtl="1"/>
            <a:endParaRPr lang="ar-AE" dirty="0" smtClean="0"/>
          </a:p>
          <a:p>
            <a:pPr algn="just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(2)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 مع تغطية اللاعب السوبر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(5) خلف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(4) واللاعب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(3) يكون قرب اللاعب المتواجد في مركز </a:t>
            </a:r>
            <a:r>
              <a:rPr lang="ar-SA" sz="1200" dirty="0" err="1" smtClean="0"/>
              <a:t>رقم (2 </a:t>
            </a:r>
            <a:r>
              <a:rPr lang="ar-SA" sz="1200" dirty="0" smtClean="0"/>
              <a:t>) فهنا يكون قوس استقبال الارسال يتكون من اللاعبين</a:t>
            </a:r>
            <a:r>
              <a:rPr lang="ar-AE" sz="1200" dirty="0" smtClean="0"/>
              <a:t> المتواجدين في مراكز </a:t>
            </a:r>
            <a:r>
              <a:rPr lang="ar-SA" sz="1200" dirty="0" smtClean="0"/>
              <a:t> ( 3- </a:t>
            </a:r>
            <a:r>
              <a:rPr lang="ar-SA" sz="1200" dirty="0" err="1" smtClean="0"/>
              <a:t>6 -4 )</a:t>
            </a:r>
            <a:endParaRPr lang="en-GB" sz="1200" dirty="0" smtClean="0"/>
          </a:p>
          <a:p>
            <a:pPr algn="just" rtl="1"/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(2)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 مع تغطية اللاعب السوبر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(5) خلف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(4) واللاعب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(3) يكون قرب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4</a:t>
            </a:r>
            <a:r>
              <a:rPr lang="ar-SA" sz="1200" dirty="0" smtClean="0"/>
              <a:t>) فهنا يكون قوس استقبال الارسال يتكون من </a:t>
            </a:r>
            <a:r>
              <a:rPr lang="ar-SA" sz="1200" dirty="0" err="1" smtClean="0"/>
              <a:t>اللاعبين (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-4 )</a:t>
            </a:r>
            <a:r>
              <a:rPr lang="ar-IQ" sz="1200" dirty="0" smtClean="0"/>
              <a:t> </a:t>
            </a:r>
          </a:p>
          <a:p>
            <a:pPr algn="just" rtl="1"/>
            <a:r>
              <a:rPr lang="ar-IQ" sz="1200" dirty="0" smtClean="0"/>
              <a:t>ملاحظة: يجب الانتباه الى موقع اللاعبين </a:t>
            </a:r>
            <a:r>
              <a:rPr lang="ar-IQ" sz="1200" dirty="0" err="1" smtClean="0"/>
              <a:t>6و3</a:t>
            </a:r>
            <a:r>
              <a:rPr lang="ar-IQ" sz="1200" dirty="0" smtClean="0"/>
              <a:t> ويجب ان </a:t>
            </a:r>
            <a:r>
              <a:rPr lang="ar-IQ" sz="1200" dirty="0" err="1" smtClean="0"/>
              <a:t>لايكون</a:t>
            </a:r>
            <a:r>
              <a:rPr lang="ar-IQ" sz="1200" dirty="0" smtClean="0"/>
              <a:t> هناك تجاوز بين اللاعبين ويجب ان يكون موقع اللاعب المتواجد في مركز 6 اقرب الى الخط الخلفي من اللاعب التواجد في مركز 3 لحظة ضرب </a:t>
            </a:r>
            <a:r>
              <a:rPr lang="ar-IQ" sz="1200" dirty="0" err="1" smtClean="0"/>
              <a:t>الارسال .</a:t>
            </a:r>
            <a:endParaRPr lang="en-GB" sz="1200" dirty="0" smtClean="0"/>
          </a:p>
          <a:p>
            <a:pPr algn="just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(2)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 مع تغطية اللاعب السوبر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6</a:t>
            </a:r>
            <a:r>
              <a:rPr lang="ar-SA" sz="1200" dirty="0" smtClean="0"/>
              <a:t>) خلف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5</a:t>
            </a:r>
            <a:r>
              <a:rPr lang="ar-SA" sz="1200" dirty="0" smtClean="0"/>
              <a:t>) واللاعب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(3) يكون قرب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2</a:t>
            </a:r>
            <a:r>
              <a:rPr lang="ar-SA" sz="1200" dirty="0" smtClean="0"/>
              <a:t>) فهنا يكون قوس استقبال الارسال يتكون من اللاعبين</a:t>
            </a:r>
            <a:r>
              <a:rPr lang="ar-AE" sz="1200" dirty="0" smtClean="0"/>
              <a:t> المتواجدين في مراكز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-4 )</a:t>
            </a:r>
            <a:r>
              <a:rPr lang="ar-IQ" sz="12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(2)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 مع تغطية اللاعب السوبر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6</a:t>
            </a:r>
            <a:r>
              <a:rPr lang="ar-SA" sz="1200" dirty="0" smtClean="0"/>
              <a:t>) خلف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5</a:t>
            </a:r>
            <a:r>
              <a:rPr lang="ar-SA" sz="1200" dirty="0" smtClean="0"/>
              <a:t>) واللاعب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(3) يكون قرب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4</a:t>
            </a:r>
            <a:r>
              <a:rPr lang="ar-SA" sz="1200" dirty="0" smtClean="0"/>
              <a:t>) فهنا يكون قوس استقبال الارسال يتكون من اللاعبين</a:t>
            </a:r>
            <a:r>
              <a:rPr lang="ar-AE" sz="1200" dirty="0" smtClean="0"/>
              <a:t> المتواجدين في مراكز 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smtClean="0"/>
              <a:t> </a:t>
            </a:r>
            <a:r>
              <a:rPr lang="ar-SA" sz="1200" dirty="0" err="1" smtClean="0"/>
              <a:t>-4 )</a:t>
            </a:r>
            <a:r>
              <a:rPr lang="ar-IQ" sz="1200" dirty="0" smtClean="0"/>
              <a:t> </a:t>
            </a:r>
          </a:p>
          <a:p>
            <a:pPr algn="just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(2)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 واللاعب المتواجد في مركز </a:t>
            </a:r>
            <a:r>
              <a:rPr lang="ar-SA" sz="1200" dirty="0" err="1" smtClean="0"/>
              <a:t>رقم </a:t>
            </a:r>
            <a:r>
              <a:rPr lang="ar-SA" sz="1200" dirty="0" smtClean="0"/>
              <a:t>(3) يكون قرب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2</a:t>
            </a:r>
            <a:r>
              <a:rPr lang="ar-SA" sz="1200" dirty="0" smtClean="0"/>
              <a:t>) مع تغطية اللاعب السوبر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6</a:t>
            </a:r>
            <a:r>
              <a:rPr lang="ar-SA" sz="1200" dirty="0" smtClean="0"/>
              <a:t>) خلف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3</a:t>
            </a:r>
            <a:r>
              <a:rPr lang="ar-SA" sz="1200" dirty="0" smtClean="0"/>
              <a:t>) فهنا يكون قوس استقبال الارسال يتكون من اللاعبين</a:t>
            </a:r>
            <a:r>
              <a:rPr lang="ar-AE" sz="1200" dirty="0" smtClean="0"/>
              <a:t> المتواجدين في مراكز</a:t>
            </a:r>
            <a:r>
              <a:rPr lang="ar-SA" sz="1200" dirty="0" smtClean="0"/>
              <a:t> 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3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-4 )</a:t>
            </a:r>
            <a:r>
              <a:rPr lang="ar-IQ" sz="12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1200" dirty="0" smtClean="0"/>
              <a:t>شكل يمثل</a:t>
            </a:r>
            <a:r>
              <a:rPr lang="ar-SA" sz="1200" dirty="0" smtClean="0"/>
              <a:t> تشكيلة استقبال الارسال الثلاثية المعد في مركز رقم </a:t>
            </a:r>
            <a:r>
              <a:rPr lang="ar-IQ" sz="1200" dirty="0" smtClean="0"/>
              <a:t>(1</a:t>
            </a:r>
            <a:r>
              <a:rPr lang="ar-IQ" sz="1200" dirty="0" err="1" smtClean="0"/>
              <a:t>)</a:t>
            </a:r>
            <a:r>
              <a:rPr lang="ar-IQ" sz="1200" dirty="0" smtClean="0"/>
              <a:t> </a:t>
            </a:r>
            <a:r>
              <a:rPr lang="ar-SA" sz="1200" dirty="0" smtClean="0"/>
              <a:t>مع عدم مشاركة اللاعب المتواجد في مركز </a:t>
            </a:r>
            <a:r>
              <a:rPr lang="ar-SA" sz="1200" dirty="0" err="1" smtClean="0"/>
              <a:t>رقم (</a:t>
            </a:r>
            <a:r>
              <a:rPr lang="ar-IQ" sz="1200" dirty="0" smtClean="0"/>
              <a:t>3)و(4</a:t>
            </a:r>
            <a:r>
              <a:rPr lang="ar-SA" sz="1200" dirty="0" smtClean="0"/>
              <a:t>) في </a:t>
            </a:r>
            <a:r>
              <a:rPr lang="ar-AE" sz="1200" dirty="0" smtClean="0"/>
              <a:t>عملية </a:t>
            </a:r>
            <a:r>
              <a:rPr lang="ar-SA" sz="1200" dirty="0" smtClean="0"/>
              <a:t>استقبال الارسال فهنا يكون قوس استقبال الارسال يتكون من اللاعبين </a:t>
            </a:r>
            <a:r>
              <a:rPr lang="ar-AE" sz="1200" dirty="0" smtClean="0"/>
              <a:t>المتواجدين في مراكز</a:t>
            </a:r>
            <a:r>
              <a:rPr lang="ar-SA" sz="1200" dirty="0" err="1" smtClean="0"/>
              <a:t>(</a:t>
            </a:r>
            <a:r>
              <a:rPr lang="ar-SA" sz="1200" dirty="0" smtClean="0"/>
              <a:t> </a:t>
            </a:r>
            <a:r>
              <a:rPr lang="ar-IQ" sz="1200" dirty="0" smtClean="0"/>
              <a:t>2</a:t>
            </a:r>
            <a:r>
              <a:rPr lang="ar-SA" sz="1200" dirty="0" err="1" smtClean="0"/>
              <a:t>-</a:t>
            </a:r>
            <a:r>
              <a:rPr lang="ar-SA" sz="1200" dirty="0" smtClean="0"/>
              <a:t> </a:t>
            </a:r>
            <a:r>
              <a:rPr lang="ar-IQ" sz="1200" dirty="0" smtClean="0"/>
              <a:t>6</a:t>
            </a:r>
            <a:r>
              <a:rPr lang="ar-SA" sz="1200" dirty="0" smtClean="0"/>
              <a:t> </a:t>
            </a:r>
            <a:r>
              <a:rPr lang="ar-SA" sz="1200" dirty="0" err="1" smtClean="0"/>
              <a:t>-</a:t>
            </a:r>
            <a:r>
              <a:rPr lang="ar-IQ" sz="1200" dirty="0" smtClean="0"/>
              <a:t>5</a:t>
            </a:r>
            <a:r>
              <a:rPr lang="ar-SA" sz="1200" dirty="0" smtClean="0"/>
              <a:t> </a:t>
            </a:r>
            <a:r>
              <a:rPr lang="ar-SA" sz="1200" dirty="0" err="1" smtClean="0"/>
              <a:t>)</a:t>
            </a:r>
            <a:r>
              <a:rPr lang="ar-IQ" sz="1200" dirty="0" smtClean="0"/>
              <a:t> </a:t>
            </a:r>
          </a:p>
          <a:p>
            <a:pPr algn="r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2F1E7-F735-49EC-9697-4432182D219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C1D-653D-4804-BBA1-EEAEF49CAD0F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1F505-3090-451F-A3C1-2A94123D5292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BA0D2-5A60-4792-8767-148E91B5A880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F975-0A91-4303-8D3C-F5960B8DB7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2C4F-DFDA-458C-BCA3-7C998C6F320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7D6A-20AA-4AE9-8CA6-48C4CD78E09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BA9B-8D6C-4E1D-AF6A-7E8C2DC6D269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5A2B-1E24-42FF-962B-1CC3FDEB9C3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9459-7A3F-4A52-990E-EBB8CE2D6884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1999-3E56-4AE1-9C54-5BA3F40713B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B9D5-0F5B-447F-9B76-0C8EBE663AD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E892-26C0-440C-937F-C55140D6D30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92488" y="44624"/>
            <a:ext cx="4316016" cy="1656184"/>
          </a:xfrm>
        </p:spPr>
        <p:txBody>
          <a:bodyPr>
            <a:noAutofit/>
          </a:bodyPr>
          <a:lstStyle/>
          <a:p>
            <a:r>
              <a:rPr lang="ar-AE" sz="2800" dirty="0" smtClean="0"/>
              <a:t>وزارة التعليم العالي والبحث العلمي </a:t>
            </a:r>
            <a:br>
              <a:rPr lang="ar-AE" sz="2800" dirty="0" smtClean="0"/>
            </a:br>
            <a:r>
              <a:rPr lang="ar-AE" sz="2800" dirty="0" smtClean="0"/>
              <a:t>جامعة البصرة </a:t>
            </a:r>
            <a:br>
              <a:rPr lang="ar-AE" sz="2800" dirty="0" smtClean="0"/>
            </a:br>
            <a:r>
              <a:rPr lang="ar-AE" sz="2800" dirty="0" smtClean="0"/>
              <a:t>كلية التربية البدنية وعلوم الرياضة </a:t>
            </a:r>
            <a:br>
              <a:rPr lang="ar-AE" sz="2800" dirty="0" smtClean="0"/>
            </a:br>
            <a:r>
              <a:rPr lang="ar-AE" sz="2800" dirty="0" smtClean="0"/>
              <a:t>فرع العلوم النظرية </a:t>
            </a:r>
            <a:endParaRPr lang="ar-AE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8676456" cy="3744416"/>
          </a:xfrm>
        </p:spPr>
        <p:txBody>
          <a:bodyPr>
            <a:normAutofit lnSpcReduction="10000"/>
          </a:bodyPr>
          <a:lstStyle/>
          <a:p>
            <a:r>
              <a:rPr lang="ar-AE" sz="4400" dirty="0" smtClean="0">
                <a:solidFill>
                  <a:schemeClr val="tx1"/>
                </a:solidFill>
              </a:rPr>
              <a:t>تشكيلات استقبال الارسال الثلاثية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المعد في مركز </a:t>
            </a:r>
            <a:r>
              <a:rPr lang="ar-AE" sz="4400" dirty="0" err="1" smtClean="0">
                <a:solidFill>
                  <a:schemeClr val="tx1"/>
                </a:solidFill>
              </a:rPr>
              <a:t>رقم </a:t>
            </a:r>
            <a:r>
              <a:rPr lang="ar-AE" sz="4400" dirty="0" smtClean="0">
                <a:solidFill>
                  <a:schemeClr val="tx1"/>
                </a:solidFill>
              </a:rPr>
              <a:t>(1</a:t>
            </a:r>
            <a:r>
              <a:rPr lang="ar-AE" sz="4400" dirty="0" err="1" smtClean="0">
                <a:solidFill>
                  <a:schemeClr val="tx1"/>
                </a:solidFill>
              </a:rPr>
              <a:t>)</a:t>
            </a:r>
            <a:r>
              <a:rPr lang="ar-AE" sz="4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اعداد الاستاذ الدكتور رجاء عبد الصمد عاشور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المرحلة الرابعة </a:t>
            </a:r>
          </a:p>
          <a:p>
            <a:r>
              <a:rPr lang="ar-AE" sz="4400" dirty="0" smtClean="0">
                <a:solidFill>
                  <a:schemeClr val="tx1"/>
                </a:solidFill>
              </a:rPr>
              <a:t>مادة الكرة الطائرة </a:t>
            </a:r>
            <a:endParaRPr lang="ar-AE" sz="4400" dirty="0">
              <a:solidFill>
                <a:schemeClr val="tx1"/>
              </a:solidFill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A21F3-7167-4D3B-9E35-CEC2EE8CC15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الرباعية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911F-5C69-4B33-9052-12FA84B00BB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148064" y="1268760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4644008" y="12687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516216" y="141277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516216" y="2996952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5940152" y="1556792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6CAA-4EB2-44C2-A84C-E7948A854CA5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تشكيلة </a:t>
            </a:r>
            <a:r>
              <a:rPr lang="ar-SA" sz="4000" dirty="0"/>
              <a:t>استقبال الارسال </a:t>
            </a:r>
            <a:r>
              <a:rPr lang="ar-SA" sz="4000" dirty="0" smtClean="0"/>
              <a:t>الثلاثية </a:t>
            </a:r>
            <a:r>
              <a:rPr lang="ar-SA" sz="4000" dirty="0"/>
              <a:t>المعد في مركز رقم </a:t>
            </a:r>
            <a:r>
              <a:rPr lang="ar-IQ" sz="4000" dirty="0"/>
              <a:t>(1) </a:t>
            </a:r>
            <a:r>
              <a:rPr lang="ar-SA" sz="4000" dirty="0"/>
              <a:t>مع عدم </a:t>
            </a:r>
            <a:r>
              <a:rPr lang="ar-SA" sz="4000" dirty="0" smtClean="0"/>
              <a:t>مشاركة </a:t>
            </a:r>
            <a:r>
              <a:rPr lang="ar-SA" sz="4000" dirty="0"/>
              <a:t>اللاعب المتواجد في مركز رقم (2) في </a:t>
            </a:r>
            <a:r>
              <a:rPr lang="ar-AE" sz="4000" dirty="0" smtClean="0"/>
              <a:t>عملية </a:t>
            </a:r>
            <a:r>
              <a:rPr lang="ar-SA" sz="4000" dirty="0" smtClean="0"/>
              <a:t>استقبال </a:t>
            </a:r>
            <a:r>
              <a:rPr lang="ar-SA" sz="4000" dirty="0"/>
              <a:t>الارسال مع </a:t>
            </a:r>
            <a:r>
              <a:rPr lang="ar-SA" sz="4000" dirty="0" smtClean="0"/>
              <a:t>تغطية </a:t>
            </a:r>
            <a:r>
              <a:rPr lang="ar-SA" sz="4000" dirty="0"/>
              <a:t>اللاعب السوبر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6</a:t>
            </a:r>
            <a:r>
              <a:rPr lang="ar-SA" sz="4000" dirty="0" smtClean="0"/>
              <a:t>) </a:t>
            </a:r>
            <a:r>
              <a:rPr lang="ar-SA" sz="4000" dirty="0"/>
              <a:t>خلف اللاعب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5</a:t>
            </a:r>
            <a:r>
              <a:rPr lang="ar-SA" sz="4000" dirty="0" smtClean="0"/>
              <a:t>) </a:t>
            </a:r>
            <a:r>
              <a:rPr lang="ar-SA" sz="4000" dirty="0"/>
              <a:t>واللاعب المتواجد في مركز رقم (3) يكون قرب اللاعب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4</a:t>
            </a:r>
            <a:r>
              <a:rPr lang="ar-SA" sz="4000" dirty="0" smtClean="0"/>
              <a:t>) </a:t>
            </a:r>
            <a:r>
              <a:rPr lang="ar-SA" sz="4000" dirty="0"/>
              <a:t>فهنا يكون قوس استقبال الارسال يتكون من </a:t>
            </a:r>
            <a:r>
              <a:rPr lang="ar-SA" sz="4000" dirty="0" smtClean="0"/>
              <a:t>اللاعبين</a:t>
            </a:r>
            <a:r>
              <a:rPr lang="ar-AE" sz="4000" dirty="0" smtClean="0"/>
              <a:t> المتواجدين في مراكز </a:t>
            </a:r>
            <a:r>
              <a:rPr lang="ar-SA" sz="4000" dirty="0" smtClean="0"/>
              <a:t> </a:t>
            </a:r>
            <a:r>
              <a:rPr lang="ar-SA" sz="4000" dirty="0"/>
              <a:t>( </a:t>
            </a:r>
            <a:r>
              <a:rPr lang="ar-IQ" sz="4000" dirty="0" smtClean="0"/>
              <a:t>5</a:t>
            </a:r>
            <a:r>
              <a:rPr lang="ar-SA" sz="4000" dirty="0" smtClean="0"/>
              <a:t>- </a:t>
            </a:r>
            <a:r>
              <a:rPr lang="ar-IQ" sz="4000" dirty="0" smtClean="0"/>
              <a:t>3</a:t>
            </a:r>
            <a:r>
              <a:rPr lang="ar-SA" sz="4000" dirty="0" smtClean="0"/>
              <a:t> </a:t>
            </a:r>
            <a:r>
              <a:rPr lang="ar-SA" sz="4000" dirty="0"/>
              <a:t>-4 </a:t>
            </a:r>
            <a:r>
              <a:rPr lang="ar-SA" sz="4000" dirty="0" smtClean="0"/>
              <a:t>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8823-B4A1-4590-A6CB-511720894D92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004048" y="98072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4499992" y="98072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516216" y="14847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868144" y="162880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6732240" y="278092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88FD7-A38F-46CC-A4C1-F47966E02B3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تشكيلة </a:t>
            </a:r>
            <a:r>
              <a:rPr lang="ar-SA" sz="4000" dirty="0"/>
              <a:t>استقبال الارسال </a:t>
            </a:r>
            <a:r>
              <a:rPr lang="ar-SA" sz="4000" dirty="0" smtClean="0"/>
              <a:t>الثلاثية </a:t>
            </a:r>
            <a:r>
              <a:rPr lang="ar-SA" sz="4000" dirty="0"/>
              <a:t>المعد في مركز رقم </a:t>
            </a:r>
            <a:r>
              <a:rPr lang="ar-IQ" sz="4000" dirty="0"/>
              <a:t>(1) </a:t>
            </a:r>
            <a:r>
              <a:rPr lang="ar-SA" sz="4000" dirty="0"/>
              <a:t>مع عدم </a:t>
            </a:r>
            <a:r>
              <a:rPr lang="ar-SA" sz="4000" dirty="0" smtClean="0"/>
              <a:t>مشاركة </a:t>
            </a:r>
            <a:r>
              <a:rPr lang="ar-SA" sz="4000" dirty="0"/>
              <a:t>اللاعب المتواجد في مركز رقم (2) في </a:t>
            </a:r>
            <a:r>
              <a:rPr lang="ar-AE" sz="4000" dirty="0" smtClean="0"/>
              <a:t>عملية </a:t>
            </a:r>
            <a:r>
              <a:rPr lang="ar-SA" sz="4000" dirty="0" smtClean="0"/>
              <a:t>استقبال الارسال واللاعب المتواجد في مركز رقم (3) يكون قرب اللاعب المتواجد في مركز رقم (</a:t>
            </a:r>
            <a:r>
              <a:rPr lang="ar-IQ" sz="4000" dirty="0" smtClean="0"/>
              <a:t>2</a:t>
            </a:r>
            <a:r>
              <a:rPr lang="ar-SA" sz="4000" dirty="0" smtClean="0"/>
              <a:t>) </a:t>
            </a:r>
            <a:r>
              <a:rPr lang="ar-SA" sz="4000" dirty="0"/>
              <a:t>مع </a:t>
            </a:r>
            <a:r>
              <a:rPr lang="ar-SA" sz="4000" dirty="0" smtClean="0"/>
              <a:t>تغطية </a:t>
            </a:r>
            <a:r>
              <a:rPr lang="ar-SA" sz="4000" dirty="0"/>
              <a:t>اللاعب السوبر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6</a:t>
            </a:r>
            <a:r>
              <a:rPr lang="ar-SA" sz="4000" dirty="0" smtClean="0"/>
              <a:t>) </a:t>
            </a:r>
            <a:r>
              <a:rPr lang="ar-SA" sz="4000" dirty="0"/>
              <a:t>خلف اللاعب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3</a:t>
            </a:r>
            <a:r>
              <a:rPr lang="ar-SA" sz="4000" dirty="0" smtClean="0"/>
              <a:t>) فهنا </a:t>
            </a:r>
            <a:r>
              <a:rPr lang="ar-SA" sz="4000" dirty="0"/>
              <a:t>يكون قوس استقبال الارسال يتكون من </a:t>
            </a:r>
            <a:r>
              <a:rPr lang="ar-SA" sz="4000" dirty="0" smtClean="0"/>
              <a:t>اللاعبين</a:t>
            </a:r>
            <a:r>
              <a:rPr lang="ar-AE" sz="4000" dirty="0" smtClean="0"/>
              <a:t> المتواجدين في مراكز</a:t>
            </a:r>
            <a:r>
              <a:rPr lang="ar-SA" sz="4000" dirty="0" smtClean="0"/>
              <a:t> </a:t>
            </a:r>
            <a:r>
              <a:rPr lang="ar-SA" sz="4000" dirty="0"/>
              <a:t>(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5</a:t>
            </a:r>
            <a:r>
              <a:rPr lang="ar-SA" sz="4000" dirty="0" smtClean="0"/>
              <a:t> </a:t>
            </a:r>
            <a:r>
              <a:rPr lang="ar-SA" sz="4000" dirty="0"/>
              <a:t>-4 </a:t>
            </a:r>
            <a:r>
              <a:rPr lang="ar-SA" sz="4000" dirty="0" smtClean="0"/>
              <a:t>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153F5-352E-4A86-83C5-45CC08170D7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300192" y="134076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796136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04248" y="285293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499992" y="249289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499992" y="49411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5940152" y="49411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287-DFD9-4865-A2D3-2A0978E8E48A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تشكيلة </a:t>
            </a:r>
            <a:r>
              <a:rPr lang="ar-SA" sz="5400" dirty="0"/>
              <a:t>استقبال الارسال </a:t>
            </a:r>
            <a:r>
              <a:rPr lang="ar-SA" sz="5400" dirty="0" smtClean="0"/>
              <a:t>الثلاثية </a:t>
            </a:r>
            <a:r>
              <a:rPr lang="ar-SA" sz="5400" dirty="0"/>
              <a:t>المعد في مركز رقم </a:t>
            </a:r>
            <a:r>
              <a:rPr lang="ar-IQ" sz="5400" dirty="0"/>
              <a:t>(1) </a:t>
            </a:r>
            <a:r>
              <a:rPr lang="ar-SA" sz="5400" dirty="0"/>
              <a:t>مع عدم </a:t>
            </a:r>
            <a:r>
              <a:rPr lang="ar-SA" sz="5400" dirty="0" smtClean="0"/>
              <a:t>مشاركة </a:t>
            </a:r>
            <a:r>
              <a:rPr lang="ar-SA" sz="5400" dirty="0"/>
              <a:t>اللاعب المتواجد في مركز رقم </a:t>
            </a:r>
            <a:r>
              <a:rPr lang="ar-SA" sz="5400" dirty="0" smtClean="0"/>
              <a:t>(</a:t>
            </a:r>
            <a:r>
              <a:rPr lang="ar-IQ" sz="5400" dirty="0" smtClean="0"/>
              <a:t>3)و(4</a:t>
            </a:r>
            <a:r>
              <a:rPr lang="ar-SA" sz="5400" dirty="0" smtClean="0"/>
              <a:t>) </a:t>
            </a:r>
            <a:r>
              <a:rPr lang="ar-SA" sz="5400" dirty="0"/>
              <a:t>في </a:t>
            </a:r>
            <a:r>
              <a:rPr lang="ar-AE" sz="5400" dirty="0" smtClean="0"/>
              <a:t>عملية </a:t>
            </a:r>
            <a:r>
              <a:rPr lang="ar-SA" sz="5400" dirty="0" smtClean="0"/>
              <a:t>استقبال </a:t>
            </a:r>
            <a:r>
              <a:rPr lang="ar-SA" sz="5400" dirty="0"/>
              <a:t>الارسال </a:t>
            </a:r>
            <a:r>
              <a:rPr lang="ar-SA" sz="5400" dirty="0" smtClean="0"/>
              <a:t>فهنا </a:t>
            </a:r>
            <a:r>
              <a:rPr lang="ar-SA" sz="5400" dirty="0"/>
              <a:t>يكون قوس استقبال الارسال يتكون من اللاعبين </a:t>
            </a:r>
            <a:r>
              <a:rPr lang="ar-AE" sz="5400" dirty="0" smtClean="0"/>
              <a:t>المتواجدين في مراكز</a:t>
            </a:r>
            <a:r>
              <a:rPr lang="ar-SA" sz="5400" dirty="0" err="1" smtClean="0"/>
              <a:t>(</a:t>
            </a:r>
            <a:r>
              <a:rPr lang="ar-SA" sz="5400" dirty="0" smtClean="0"/>
              <a:t> </a:t>
            </a:r>
            <a:r>
              <a:rPr lang="ar-IQ" sz="5400" dirty="0" smtClean="0"/>
              <a:t>2</a:t>
            </a:r>
            <a:r>
              <a:rPr lang="ar-SA" sz="5400" dirty="0" smtClean="0"/>
              <a:t>- </a:t>
            </a:r>
            <a:r>
              <a:rPr lang="ar-IQ" sz="5400" dirty="0" smtClean="0"/>
              <a:t>6</a:t>
            </a:r>
            <a:r>
              <a:rPr lang="ar-SA" sz="5400" dirty="0" smtClean="0"/>
              <a:t> -</a:t>
            </a:r>
            <a:r>
              <a:rPr lang="ar-IQ" sz="5400" dirty="0" smtClean="0"/>
              <a:t>5</a:t>
            </a:r>
            <a:r>
              <a:rPr lang="ar-SA" sz="5400" dirty="0" smtClean="0"/>
              <a:t> )</a:t>
            </a:r>
            <a:r>
              <a:rPr lang="ar-IQ" sz="5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8D468-564B-4DB1-B475-6928EC7FE913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300192" y="134076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796136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164288" y="292494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92494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499992" y="49411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5940152" y="49411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A9D-4AED-4C1F-A6CB-2D70AD43BF0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/>
              <a:t>(1)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في</a:t>
            </a:r>
            <a:r>
              <a:rPr lang="ar-AE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مركز(6) خلف اللاعب المتواجد في مركز (3)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اللاعبين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300192" y="134076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796136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04248" y="13407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92494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499992" y="49411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5940152" y="49411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A9D-4AED-4C1F-A6CB-2D70AD43BF0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/>
              <a:t>(1)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</a:t>
            </a:r>
            <a:r>
              <a:rPr lang="ar-SA" sz="4400" dirty="0"/>
              <a:t>في </a:t>
            </a:r>
            <a:r>
              <a:rPr lang="ar-AE" sz="4400" dirty="0" smtClean="0"/>
              <a:t>عملية </a:t>
            </a:r>
            <a:r>
              <a:rPr lang="ar-SA" sz="4400" dirty="0" smtClean="0"/>
              <a:t>استقبال الارسال</a:t>
            </a:r>
            <a:r>
              <a:rPr lang="ar-IQ" sz="4400" dirty="0" smtClean="0"/>
              <a:t> مع تغطية اللاعب السوبر المتواجد في مركز(6) خلف اللاعب المتواجد في مركز (1)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92280" y="31409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7" name="Oval 6"/>
          <p:cNvSpPr/>
          <p:nvPr/>
        </p:nvSpPr>
        <p:spPr>
          <a:xfrm>
            <a:off x="5148064" y="1124744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4644008" y="112474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084168" y="1628800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716016" y="314096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697C5-E109-428B-994A-DE509C8E672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300192" y="134076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796136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948264" y="4869160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660232" y="292494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4499992" y="49411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6300192" y="49411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A9D-4AED-4C1F-A6CB-2D70AD43BF0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/>
              <a:t>(1)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(4</a:t>
            </a:r>
            <a:r>
              <a:rPr lang="ar-SA" sz="4400" dirty="0" smtClean="0"/>
              <a:t>) </a:t>
            </a:r>
            <a:r>
              <a:rPr lang="ar-SA" sz="4400" dirty="0"/>
              <a:t>في </a:t>
            </a:r>
            <a:r>
              <a:rPr lang="ar-AE" sz="4400" dirty="0" smtClean="0"/>
              <a:t>عملية </a:t>
            </a:r>
            <a:r>
              <a:rPr lang="ar-SA" sz="4400" dirty="0" smtClean="0"/>
              <a:t>استقبال الارسال</a:t>
            </a:r>
            <a:r>
              <a:rPr lang="ar-IQ" sz="4400" dirty="0" smtClean="0"/>
              <a:t> مع تغطية اللاعب السوبر المتواجد في مركز(6) خلف اللاعب المتواجد في مركز (5)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3</a:t>
            </a:r>
            <a:r>
              <a:rPr lang="ar-SA" sz="4400" dirty="0" smtClean="0"/>
              <a:t> -</a:t>
            </a:r>
            <a:r>
              <a:rPr lang="ar-IQ" sz="4400" dirty="0" smtClean="0"/>
              <a:t>5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300192" y="134076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796136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32240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499992" y="285293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156176" y="49411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6660232" y="49411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A9D-4AED-4C1F-A6CB-2D70AD43BF0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/>
              <a:t>(1)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مركز(5) خلف اللاعب المتواجد في مركز (4)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AE" sz="4400" dirty="0" smtClean="0"/>
              <a:t> 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300192" y="134076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796136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732240" y="2996952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499992" y="285293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156176" y="49411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7236296" y="3140968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A9D-4AED-4C1F-A6CB-2D70AD43BF0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400" dirty="0" smtClean="0"/>
              <a:t>شكل يمثل</a:t>
            </a:r>
            <a:r>
              <a:rPr lang="ar-SA" sz="4400" dirty="0" smtClean="0"/>
              <a:t> تشكيلة </a:t>
            </a:r>
            <a:r>
              <a:rPr lang="ar-SA" sz="4400" dirty="0"/>
              <a:t>استقبال الارسال </a:t>
            </a:r>
            <a:r>
              <a:rPr lang="ar-SA" sz="4400" dirty="0" smtClean="0"/>
              <a:t>الثلاثية </a:t>
            </a:r>
            <a:r>
              <a:rPr lang="ar-SA" sz="4400" dirty="0"/>
              <a:t>المعد في مركز رقم </a:t>
            </a:r>
            <a:r>
              <a:rPr lang="ar-IQ" sz="4400" dirty="0"/>
              <a:t>(1) </a:t>
            </a:r>
            <a:r>
              <a:rPr lang="ar-SA" sz="4400" dirty="0"/>
              <a:t>مع عدم </a:t>
            </a:r>
            <a:r>
              <a:rPr lang="ar-SA" sz="4400" dirty="0" smtClean="0"/>
              <a:t>مشاركة </a:t>
            </a:r>
            <a:r>
              <a:rPr lang="ar-SA" sz="4400" dirty="0"/>
              <a:t>اللاعب المتواجد في مركز رقم </a:t>
            </a:r>
            <a:r>
              <a:rPr lang="ar-IQ" sz="4400" dirty="0" smtClean="0"/>
              <a:t>(3</a:t>
            </a:r>
            <a:r>
              <a:rPr lang="ar-SA" sz="4400" dirty="0" smtClean="0"/>
              <a:t>) في</a:t>
            </a:r>
            <a:r>
              <a:rPr lang="ar-IQ" sz="4400" dirty="0" smtClean="0"/>
              <a:t> عملية</a:t>
            </a:r>
            <a:r>
              <a:rPr lang="ar-SA" sz="4400" dirty="0" smtClean="0"/>
              <a:t> </a:t>
            </a:r>
            <a:r>
              <a:rPr lang="ar-SA" sz="4400" dirty="0"/>
              <a:t>استقبال </a:t>
            </a:r>
            <a:r>
              <a:rPr lang="ar-SA" sz="4400" dirty="0" smtClean="0"/>
              <a:t>الارسال</a:t>
            </a:r>
            <a:r>
              <a:rPr lang="ar-IQ" sz="4400" dirty="0" smtClean="0"/>
              <a:t> مع تغطية اللاعب السوبر المتواجد في مركز(5) خلف اللاعب المتواجد في مركز (6)</a:t>
            </a:r>
            <a:r>
              <a:rPr lang="ar-SA" sz="4400" dirty="0" smtClean="0"/>
              <a:t> فهنا </a:t>
            </a:r>
            <a:r>
              <a:rPr lang="ar-SA" sz="4400" dirty="0"/>
              <a:t>يكون قوس استقبال الارسال يتكون من </a:t>
            </a:r>
            <a:r>
              <a:rPr lang="ar-SA" sz="4400" dirty="0" smtClean="0"/>
              <a:t>اللاعبين</a:t>
            </a:r>
            <a:r>
              <a:rPr lang="ar-IQ" sz="4400" dirty="0" smtClean="0"/>
              <a:t> </a:t>
            </a:r>
            <a:r>
              <a:rPr lang="ar-AE" sz="4400" dirty="0" smtClean="0"/>
              <a:t>المتواجدين في مراكز</a:t>
            </a:r>
            <a:r>
              <a:rPr lang="ar-SA" sz="4400" dirty="0" err="1" smtClean="0"/>
              <a:t>(</a:t>
            </a:r>
            <a:r>
              <a:rPr lang="ar-SA" sz="4400" dirty="0" smtClean="0"/>
              <a:t> </a:t>
            </a:r>
            <a:r>
              <a:rPr lang="ar-IQ" sz="4400" dirty="0" smtClean="0"/>
              <a:t>2</a:t>
            </a:r>
            <a:r>
              <a:rPr lang="ar-SA" sz="4400" dirty="0" smtClean="0"/>
              <a:t>- </a:t>
            </a:r>
            <a:r>
              <a:rPr lang="ar-IQ" sz="4400" dirty="0" smtClean="0"/>
              <a:t>6</a:t>
            </a:r>
            <a:r>
              <a:rPr lang="ar-SA" sz="4400" dirty="0" smtClean="0"/>
              <a:t> -</a:t>
            </a:r>
            <a:r>
              <a:rPr lang="ar-IQ" sz="4400" dirty="0" smtClean="0"/>
              <a:t>4</a:t>
            </a:r>
            <a:r>
              <a:rPr lang="ar-SA" sz="4400" dirty="0" smtClean="0"/>
              <a:t> )</a:t>
            </a:r>
            <a:r>
              <a:rPr lang="ar-IQ" sz="44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377B2-75F9-41D7-8DEF-CAA3D824A0E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300192" y="1340768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5796136" y="13407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804248" y="1340768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4499992" y="2852936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156176" y="4941168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5" name="Oval 4"/>
          <p:cNvSpPr/>
          <p:nvPr/>
        </p:nvSpPr>
        <p:spPr>
          <a:xfrm>
            <a:off x="6804248" y="30689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8A9D-4AED-4C1F-A6CB-2D70AD43BF06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0629F-A6A0-42E2-9904-851A0B46BBDB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585" y="1107228"/>
            <a:ext cx="748883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wrap="square" anchor="ctr">
            <a:spAutoFit/>
          </a:bodyPr>
          <a:lstStyle/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انتهت المحاضرة</a:t>
            </a:r>
            <a:endParaRPr lang="ar-AE" sz="6000" b="1" dirty="0">
              <a:solidFill>
                <a:srgbClr val="000000"/>
              </a:solidFill>
              <a:latin typeface="Simplified Arabic" pitchFamily="18" charset="-78"/>
              <a:cs typeface="PT Bold Heading" pitchFamily="2" charset="-78"/>
            </a:endParaRPr>
          </a:p>
          <a:p>
            <a:pPr algn="ctr" rtl="1" eaLnBrk="0" hangingPunct="0">
              <a:tabLst>
                <a:tab pos="571500" algn="ctr"/>
                <a:tab pos="2122488" algn="l"/>
              </a:tabLst>
            </a:pPr>
            <a:r>
              <a:rPr lang="ar-IQ" sz="6000" b="1" dirty="0">
                <a:solidFill>
                  <a:srgbClr val="000000"/>
                </a:solidFill>
                <a:latin typeface="Simplified Arabic" pitchFamily="18" charset="-78"/>
                <a:cs typeface="PT Bold Heading" pitchFamily="2" charset="-78"/>
              </a:rPr>
              <a:t> شكرا لحسن الاصغاء</a:t>
            </a:r>
          </a:p>
        </p:txBody>
      </p:sp>
      <p:pic>
        <p:nvPicPr>
          <p:cNvPr id="8" name="صورة 7" descr="F:\الغروب\اخلاص\اطارات\4pSX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429000"/>
            <a:ext cx="835292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32656"/>
            <a:ext cx="835292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5400" dirty="0" smtClean="0"/>
              <a:t>شكل يمثل</a:t>
            </a:r>
            <a:r>
              <a:rPr lang="ar-SA" sz="5400" dirty="0" smtClean="0"/>
              <a:t> تشكيل</a:t>
            </a:r>
            <a:r>
              <a:rPr lang="ar-AE" sz="5400" dirty="0" smtClean="0"/>
              <a:t>ة</a:t>
            </a:r>
            <a:r>
              <a:rPr lang="ar-SA" sz="5400" dirty="0" smtClean="0"/>
              <a:t> </a:t>
            </a:r>
            <a:r>
              <a:rPr lang="ar-SA" sz="5400" dirty="0"/>
              <a:t>استقبال الارسال </a:t>
            </a:r>
            <a:r>
              <a:rPr lang="ar-SA" sz="5400" dirty="0" smtClean="0"/>
              <a:t>الثلاثي</a:t>
            </a:r>
            <a:r>
              <a:rPr lang="ar-AE" sz="5400" dirty="0" smtClean="0"/>
              <a:t>ة</a:t>
            </a:r>
            <a:r>
              <a:rPr lang="ar-SA" sz="5400" dirty="0" smtClean="0"/>
              <a:t> </a:t>
            </a:r>
            <a:r>
              <a:rPr lang="ar-SA" sz="5400" dirty="0"/>
              <a:t>المعد في مركز رقم </a:t>
            </a:r>
            <a:r>
              <a:rPr lang="ar-IQ" sz="5400" dirty="0"/>
              <a:t>(1) </a:t>
            </a:r>
            <a:r>
              <a:rPr lang="ar-SA" sz="5400" dirty="0"/>
              <a:t>مع عدم </a:t>
            </a:r>
            <a:r>
              <a:rPr lang="ar-SA" sz="5400" dirty="0" smtClean="0"/>
              <a:t>مشارك</a:t>
            </a:r>
            <a:r>
              <a:rPr lang="ar-AE" sz="5400" dirty="0" smtClean="0"/>
              <a:t>ة</a:t>
            </a:r>
            <a:r>
              <a:rPr lang="ar-SA" sz="5400" dirty="0" smtClean="0"/>
              <a:t> </a:t>
            </a:r>
            <a:r>
              <a:rPr lang="ar-SA" sz="5400" dirty="0"/>
              <a:t>اللاعب المتواجد في مركز رقم (2</a:t>
            </a:r>
            <a:r>
              <a:rPr lang="ar-SA" sz="5400" dirty="0" smtClean="0"/>
              <a:t>)</a:t>
            </a:r>
            <a:r>
              <a:rPr lang="ar-IQ" sz="5400" dirty="0" smtClean="0"/>
              <a:t> و</a:t>
            </a:r>
            <a:r>
              <a:rPr lang="ar-SA" sz="5400" dirty="0" smtClean="0"/>
              <a:t> (3) في</a:t>
            </a:r>
            <a:r>
              <a:rPr lang="ar-IQ" sz="5400" dirty="0" smtClean="0"/>
              <a:t> عملية</a:t>
            </a:r>
            <a:r>
              <a:rPr lang="ar-SA" sz="5400" dirty="0" smtClean="0"/>
              <a:t> استقبال الارسال فهنا يكون قوس استقبال الارسال</a:t>
            </a:r>
            <a:r>
              <a:rPr lang="ar-IQ" sz="5400" dirty="0" smtClean="0"/>
              <a:t> </a:t>
            </a:r>
            <a:r>
              <a:rPr lang="ar-SA" sz="5400" dirty="0" smtClean="0"/>
              <a:t> يتكون </a:t>
            </a:r>
            <a:r>
              <a:rPr lang="ar-SA" sz="5400" dirty="0"/>
              <a:t>من </a:t>
            </a:r>
            <a:r>
              <a:rPr lang="ar-SA" sz="5400" dirty="0" smtClean="0"/>
              <a:t>اللاعبين</a:t>
            </a:r>
            <a:r>
              <a:rPr lang="ar-AE" sz="5400" dirty="0" smtClean="0"/>
              <a:t> المتواجدين في مراكز </a:t>
            </a:r>
            <a:r>
              <a:rPr lang="ar-SA" sz="5400" dirty="0" smtClean="0"/>
              <a:t> </a:t>
            </a:r>
            <a:r>
              <a:rPr lang="ar-SA" sz="5400" dirty="0"/>
              <a:t>( </a:t>
            </a:r>
            <a:r>
              <a:rPr lang="ar-IQ" sz="5400" dirty="0" smtClean="0"/>
              <a:t>6</a:t>
            </a:r>
            <a:r>
              <a:rPr lang="ar-SA" sz="5400" dirty="0" smtClean="0"/>
              <a:t>- </a:t>
            </a:r>
            <a:r>
              <a:rPr lang="ar-IQ" sz="5400" dirty="0" smtClean="0"/>
              <a:t>5</a:t>
            </a:r>
            <a:r>
              <a:rPr lang="ar-SA" sz="5400" dirty="0" smtClean="0"/>
              <a:t> </a:t>
            </a:r>
            <a:r>
              <a:rPr lang="ar-SA" sz="5400" dirty="0"/>
              <a:t>-4 )</a:t>
            </a:r>
            <a:endParaRPr lang="en-GB" sz="5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9AA7-594A-40AA-8FDD-F0DC9B5CDFC9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8712968" cy="648072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516216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7" name="Oval 6"/>
          <p:cNvSpPr/>
          <p:nvPr/>
        </p:nvSpPr>
        <p:spPr>
          <a:xfrm>
            <a:off x="5148064" y="1124744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4644008" y="1124744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1296144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236296" y="2924944"/>
            <a:ext cx="504056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940152" y="1700808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F2E0-44FA-4C62-9D23-3B70E7C4CCAD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تشكيلة </a:t>
            </a:r>
            <a:r>
              <a:rPr lang="ar-SA" sz="4000" dirty="0"/>
              <a:t>استقبال الارسال </a:t>
            </a:r>
            <a:r>
              <a:rPr lang="ar-SA" sz="4000" dirty="0" smtClean="0"/>
              <a:t>الثلاثية </a:t>
            </a:r>
            <a:r>
              <a:rPr lang="ar-SA" sz="4000" dirty="0"/>
              <a:t>المعد في مركز رقم </a:t>
            </a:r>
            <a:r>
              <a:rPr lang="ar-IQ" sz="4000" dirty="0"/>
              <a:t>(1) </a:t>
            </a:r>
            <a:r>
              <a:rPr lang="ar-SA" sz="4000" dirty="0"/>
              <a:t>مع عدم </a:t>
            </a:r>
            <a:r>
              <a:rPr lang="ar-SA" sz="4000" dirty="0" smtClean="0"/>
              <a:t>مشاركة </a:t>
            </a:r>
            <a:r>
              <a:rPr lang="ar-SA" sz="4000" dirty="0"/>
              <a:t>اللاعب المتواجد في مركز رقم (2) في </a:t>
            </a:r>
            <a:r>
              <a:rPr lang="ar-AE" sz="4000" dirty="0" smtClean="0"/>
              <a:t>عملية </a:t>
            </a:r>
            <a:r>
              <a:rPr lang="ar-SA" sz="4000" dirty="0" smtClean="0"/>
              <a:t>استقبال </a:t>
            </a:r>
            <a:r>
              <a:rPr lang="ar-SA" sz="4000" dirty="0"/>
              <a:t>الارسال مع </a:t>
            </a:r>
            <a:r>
              <a:rPr lang="ar-SA" sz="4000" dirty="0" smtClean="0"/>
              <a:t>تغطية </a:t>
            </a:r>
            <a:r>
              <a:rPr lang="ar-SA" sz="4000" dirty="0"/>
              <a:t>اللاعب السوبر المتواجد في مركز رقم (5) خلف اللاعب المتواجد في مركز رقم (4) واللاعب المتواجد في مركز رقم (3) يكون قرب اللاعب المتواجد في مركز رقم (2 ) فهنا يكون قوس استقبال الارسال يتكون من </a:t>
            </a:r>
            <a:r>
              <a:rPr lang="ar-SA" sz="4000" dirty="0" smtClean="0"/>
              <a:t>اللاعبين</a:t>
            </a:r>
            <a:r>
              <a:rPr lang="ar-AE" sz="4000" dirty="0" smtClean="0"/>
              <a:t> المتواجدين في مراكز </a:t>
            </a:r>
            <a:r>
              <a:rPr lang="ar-SA" sz="4000" dirty="0" smtClean="0"/>
              <a:t> </a:t>
            </a:r>
            <a:r>
              <a:rPr lang="ar-SA" sz="4000" dirty="0"/>
              <a:t>( 3- 6 -4 )</a:t>
            </a:r>
            <a:endParaRPr lang="en-GB" sz="4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D3DD-171E-4968-9AE3-B8A410795D98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7280"/>
            <a:ext cx="8712968" cy="648072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516216" y="4869160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7" name="Oval 6"/>
          <p:cNvSpPr/>
          <p:nvPr/>
        </p:nvSpPr>
        <p:spPr>
          <a:xfrm>
            <a:off x="5148064" y="1268760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4644008" y="12687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360040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6156176" y="1484784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6084168" y="2924944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670E-1FE2-45E3-8305-5C3B69EEEC05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3600" dirty="0" smtClean="0"/>
              <a:t>شكل يمثل</a:t>
            </a:r>
            <a:r>
              <a:rPr lang="ar-SA" sz="3600" dirty="0" smtClean="0"/>
              <a:t> تشكيلة </a:t>
            </a:r>
            <a:r>
              <a:rPr lang="ar-SA" sz="3600" dirty="0"/>
              <a:t>استقبال الارسال </a:t>
            </a:r>
            <a:r>
              <a:rPr lang="ar-SA" sz="3600" dirty="0" smtClean="0"/>
              <a:t>الثلاثية </a:t>
            </a:r>
            <a:r>
              <a:rPr lang="ar-SA" sz="3600" dirty="0"/>
              <a:t>المعد في مركز رقم </a:t>
            </a:r>
            <a:r>
              <a:rPr lang="ar-IQ" sz="3600" dirty="0"/>
              <a:t>(1) </a:t>
            </a:r>
            <a:r>
              <a:rPr lang="ar-SA" sz="3600" dirty="0"/>
              <a:t>مع عدم </a:t>
            </a:r>
            <a:r>
              <a:rPr lang="ar-SA" sz="3600" dirty="0" smtClean="0"/>
              <a:t>مشاركة </a:t>
            </a:r>
            <a:r>
              <a:rPr lang="ar-SA" sz="3600" dirty="0"/>
              <a:t>اللاعب المتواجد في مركز رقم (2) في </a:t>
            </a:r>
            <a:r>
              <a:rPr lang="ar-AE" sz="3600" dirty="0" smtClean="0"/>
              <a:t>عملية </a:t>
            </a:r>
            <a:r>
              <a:rPr lang="ar-SA" sz="3600" dirty="0" smtClean="0"/>
              <a:t>استقبال </a:t>
            </a:r>
            <a:r>
              <a:rPr lang="ar-SA" sz="3600" dirty="0"/>
              <a:t>الارسال مع </a:t>
            </a:r>
            <a:r>
              <a:rPr lang="ar-SA" sz="3600" dirty="0" smtClean="0"/>
              <a:t>تغطية </a:t>
            </a:r>
            <a:r>
              <a:rPr lang="ar-SA" sz="3600" dirty="0"/>
              <a:t>اللاعب السوبر المتواجد في مركز رقم (5) خلف اللاعب المتواجد في مركز رقم (4) واللاعب المتواجد في مركز رقم (3) يكون قرب اللاعب المتواجد في مركز رقم </a:t>
            </a:r>
            <a:r>
              <a:rPr lang="ar-SA" sz="3600" dirty="0" smtClean="0"/>
              <a:t>(</a:t>
            </a:r>
            <a:r>
              <a:rPr lang="ar-IQ" sz="3600" dirty="0" smtClean="0"/>
              <a:t>4</a:t>
            </a:r>
            <a:r>
              <a:rPr lang="ar-SA" sz="3600" dirty="0" smtClean="0"/>
              <a:t>) </a:t>
            </a:r>
            <a:r>
              <a:rPr lang="ar-SA" sz="3600" dirty="0"/>
              <a:t>فهنا يكون قوس استقبال الارسال يتكون من اللاعبين ( </a:t>
            </a:r>
            <a:r>
              <a:rPr lang="ar-IQ" sz="3600" dirty="0" smtClean="0"/>
              <a:t>6</a:t>
            </a:r>
            <a:r>
              <a:rPr lang="ar-SA" sz="3600" dirty="0" smtClean="0"/>
              <a:t>- </a:t>
            </a:r>
            <a:r>
              <a:rPr lang="ar-IQ" sz="3600" dirty="0" smtClean="0"/>
              <a:t>3</a:t>
            </a:r>
            <a:r>
              <a:rPr lang="ar-SA" sz="3600" dirty="0" smtClean="0"/>
              <a:t> </a:t>
            </a:r>
            <a:r>
              <a:rPr lang="ar-SA" sz="3600" dirty="0"/>
              <a:t>-4 </a:t>
            </a:r>
            <a:r>
              <a:rPr lang="ar-SA" sz="3600" dirty="0" err="1" smtClean="0"/>
              <a:t>)</a:t>
            </a:r>
            <a:r>
              <a:rPr lang="ar-IQ" sz="3600" dirty="0" smtClean="0"/>
              <a:t> ملاحظة: يجب الانتباه الى موقع اللاعبين 6و3 ويجب ان لايكون هناك تجاوز بين اللاعبين ويجب ان يكون موقع اللاعب المتواجد في مركز 6 اقرب الى الخط الخلفي من اللاعب التواجد في مركز 3 لحظة ضرب الارسال .</a:t>
            </a:r>
            <a:endParaRPr lang="en-GB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01D4-EA93-4DA9-85F3-57C2AAB42B97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شكل ملعب كرة طائرة عقي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712968" cy="648072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660232" y="2924944"/>
            <a:ext cx="504056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5</a:t>
            </a:r>
            <a:endParaRPr lang="en-GB" sz="2800" dirty="0"/>
          </a:p>
        </p:txBody>
      </p:sp>
      <p:sp>
        <p:nvSpPr>
          <p:cNvPr id="7" name="Oval 6"/>
          <p:cNvSpPr/>
          <p:nvPr/>
        </p:nvSpPr>
        <p:spPr>
          <a:xfrm>
            <a:off x="5148064" y="1268760"/>
            <a:ext cx="360040" cy="43204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</a:t>
            </a:r>
            <a:endParaRPr lang="en-GB" sz="2800" dirty="0"/>
          </a:p>
        </p:txBody>
      </p:sp>
      <p:sp>
        <p:nvSpPr>
          <p:cNvPr id="8" name="Oval 7"/>
          <p:cNvSpPr/>
          <p:nvPr/>
        </p:nvSpPr>
        <p:spPr>
          <a:xfrm>
            <a:off x="4644008" y="12687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2</a:t>
            </a:r>
            <a:endParaRPr lang="en-GB" sz="2800" dirty="0"/>
          </a:p>
        </p:txBody>
      </p:sp>
      <p:sp>
        <p:nvSpPr>
          <p:cNvPr id="12" name="Freeform 11"/>
          <p:cNvSpPr/>
          <p:nvPr/>
        </p:nvSpPr>
        <p:spPr>
          <a:xfrm>
            <a:off x="6156176" y="1700808"/>
            <a:ext cx="792088" cy="3522688"/>
          </a:xfrm>
          <a:custGeom>
            <a:avLst/>
            <a:gdLst>
              <a:gd name="connsiteX0" fmla="*/ 0 w 1598950"/>
              <a:gd name="connsiteY0" fmla="*/ 0 h 3522688"/>
              <a:gd name="connsiteX1" fmla="*/ 1573967 w 1598950"/>
              <a:gd name="connsiteY1" fmla="*/ 1334124 h 3522688"/>
              <a:gd name="connsiteX2" fmla="*/ 149901 w 1598950"/>
              <a:gd name="connsiteY2" fmla="*/ 3417757 h 3522688"/>
              <a:gd name="connsiteX3" fmla="*/ 149901 w 1598950"/>
              <a:gd name="connsiteY3" fmla="*/ 3417757 h 3522688"/>
              <a:gd name="connsiteX4" fmla="*/ 119921 w 1598950"/>
              <a:gd name="connsiteY4" fmla="*/ 3522688 h 352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8950" h="3522688">
                <a:moveTo>
                  <a:pt x="0" y="0"/>
                </a:moveTo>
                <a:cubicBezTo>
                  <a:pt x="774492" y="382249"/>
                  <a:pt x="1548984" y="764498"/>
                  <a:pt x="1573967" y="1334124"/>
                </a:cubicBezTo>
                <a:cubicBezTo>
                  <a:pt x="1598950" y="1903750"/>
                  <a:pt x="149901" y="3417757"/>
                  <a:pt x="149901" y="3417757"/>
                </a:cubicBezTo>
                <a:lnTo>
                  <a:pt x="149901" y="3417757"/>
                </a:lnTo>
                <a:lnTo>
                  <a:pt x="119921" y="352268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7236296" y="2852936"/>
            <a:ext cx="432048" cy="504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</a:t>
            </a:r>
            <a:endParaRPr lang="en-GB" sz="2800" dirty="0"/>
          </a:p>
        </p:txBody>
      </p:sp>
      <p:sp>
        <p:nvSpPr>
          <p:cNvPr id="9" name="Oval 8"/>
          <p:cNvSpPr/>
          <p:nvPr/>
        </p:nvSpPr>
        <p:spPr>
          <a:xfrm>
            <a:off x="5868144" y="1628800"/>
            <a:ext cx="504056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3</a:t>
            </a:r>
            <a:endParaRPr lang="en-GB" sz="2800" dirty="0"/>
          </a:p>
        </p:txBody>
      </p:sp>
      <p:sp>
        <p:nvSpPr>
          <p:cNvPr id="10" name="Oval 9"/>
          <p:cNvSpPr/>
          <p:nvPr/>
        </p:nvSpPr>
        <p:spPr>
          <a:xfrm>
            <a:off x="6012160" y="4869160"/>
            <a:ext cx="432048" cy="4320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4</a:t>
            </a:r>
            <a:endParaRPr lang="en-GB" sz="280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CB560-0144-49D6-AAB5-B5E2AE2DF622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sz="4000" dirty="0" smtClean="0"/>
              <a:t>شكل يمثل</a:t>
            </a:r>
            <a:r>
              <a:rPr lang="ar-SA" sz="4000" dirty="0" smtClean="0"/>
              <a:t> تشكيلة </a:t>
            </a:r>
            <a:r>
              <a:rPr lang="ar-SA" sz="4000" dirty="0"/>
              <a:t>استقبال الارسال </a:t>
            </a:r>
            <a:r>
              <a:rPr lang="ar-SA" sz="4000" dirty="0" smtClean="0"/>
              <a:t>الثلاثية </a:t>
            </a:r>
            <a:r>
              <a:rPr lang="ar-SA" sz="4000" dirty="0"/>
              <a:t>المعد في مركز رقم </a:t>
            </a:r>
            <a:r>
              <a:rPr lang="ar-IQ" sz="4000" dirty="0"/>
              <a:t>(1) </a:t>
            </a:r>
            <a:r>
              <a:rPr lang="ar-SA" sz="4000" dirty="0"/>
              <a:t>مع عدم </a:t>
            </a:r>
            <a:r>
              <a:rPr lang="ar-SA" sz="4000" dirty="0" smtClean="0"/>
              <a:t>مشاركة </a:t>
            </a:r>
            <a:r>
              <a:rPr lang="ar-SA" sz="4000" dirty="0"/>
              <a:t>اللاعب المتواجد في مركز رقم (2) في </a:t>
            </a:r>
            <a:r>
              <a:rPr lang="ar-AE" sz="4000" dirty="0" smtClean="0"/>
              <a:t>عملية </a:t>
            </a:r>
            <a:r>
              <a:rPr lang="ar-SA" sz="4000" dirty="0" smtClean="0"/>
              <a:t>استقبال </a:t>
            </a:r>
            <a:r>
              <a:rPr lang="ar-SA" sz="4000" dirty="0"/>
              <a:t>الارسال مع </a:t>
            </a:r>
            <a:r>
              <a:rPr lang="ar-SA" sz="4000" dirty="0" smtClean="0"/>
              <a:t>تغطية </a:t>
            </a:r>
            <a:r>
              <a:rPr lang="ar-SA" sz="4000" dirty="0"/>
              <a:t>اللاعب السوبر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6</a:t>
            </a:r>
            <a:r>
              <a:rPr lang="ar-SA" sz="4000" dirty="0" smtClean="0"/>
              <a:t>) </a:t>
            </a:r>
            <a:r>
              <a:rPr lang="ar-SA" sz="4000" dirty="0"/>
              <a:t>خلف اللاعب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5</a:t>
            </a:r>
            <a:r>
              <a:rPr lang="ar-SA" sz="4000" dirty="0" smtClean="0"/>
              <a:t>) </a:t>
            </a:r>
            <a:r>
              <a:rPr lang="ar-SA" sz="4000" dirty="0"/>
              <a:t>واللاعب المتواجد في مركز رقم (3) يكون قرب اللاعب المتواجد في مركز رقم </a:t>
            </a:r>
            <a:r>
              <a:rPr lang="ar-SA" sz="4000" dirty="0" smtClean="0"/>
              <a:t>(</a:t>
            </a:r>
            <a:r>
              <a:rPr lang="ar-IQ" sz="4000" dirty="0" smtClean="0"/>
              <a:t>2</a:t>
            </a:r>
            <a:r>
              <a:rPr lang="ar-SA" sz="4000" dirty="0" smtClean="0"/>
              <a:t>) </a:t>
            </a:r>
            <a:r>
              <a:rPr lang="ar-SA" sz="4000" dirty="0"/>
              <a:t>فهنا يكون قوس استقبال الارسال يتكون من </a:t>
            </a:r>
            <a:r>
              <a:rPr lang="ar-SA" sz="4000" dirty="0" smtClean="0"/>
              <a:t>اللاعبين</a:t>
            </a:r>
            <a:r>
              <a:rPr lang="ar-AE" sz="4000" dirty="0" smtClean="0"/>
              <a:t> المتواجدين في مراكز </a:t>
            </a:r>
            <a:r>
              <a:rPr lang="ar-SA" sz="4000" dirty="0" smtClean="0"/>
              <a:t> </a:t>
            </a:r>
            <a:r>
              <a:rPr lang="ar-SA" sz="4000" dirty="0"/>
              <a:t>( </a:t>
            </a:r>
            <a:r>
              <a:rPr lang="ar-IQ" sz="4000" dirty="0" smtClean="0"/>
              <a:t>3</a:t>
            </a:r>
            <a:r>
              <a:rPr lang="ar-SA" sz="4000" dirty="0" smtClean="0"/>
              <a:t>- </a:t>
            </a:r>
            <a:r>
              <a:rPr lang="ar-IQ" sz="4000" dirty="0" smtClean="0"/>
              <a:t>5</a:t>
            </a:r>
            <a:r>
              <a:rPr lang="ar-SA" sz="4000" dirty="0" smtClean="0"/>
              <a:t> </a:t>
            </a:r>
            <a:r>
              <a:rPr lang="ar-SA" sz="4000" dirty="0"/>
              <a:t>-4 </a:t>
            </a:r>
            <a:r>
              <a:rPr lang="ar-SA" sz="4000" dirty="0" smtClean="0"/>
              <a:t>)</a:t>
            </a:r>
            <a:r>
              <a:rPr lang="ar-IQ" sz="40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E9E2-B42A-4F0C-B31F-9A4C552E5033}" type="datetime1">
              <a:rPr lang="en-GB" smtClean="0"/>
              <a:pPr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تشكيلات استقبال الارسال الثلاثية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8E892-26C0-440C-937F-C55140D6D30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</TotalTime>
  <Words>2083</Words>
  <Application>Microsoft Office PowerPoint</Application>
  <PresentationFormat>عرض على الشاشة (3:4)‏</PresentationFormat>
  <Paragraphs>225</Paragraphs>
  <Slides>27</Slides>
  <Notes>15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Office Theme</vt:lpstr>
      <vt:lpstr>وزارة التعليم العالي والبحث العلمي  جامعة البصرة  كلية التربية البدنية وعلوم الرياضة  فرع العلوم النظرية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futer house 2013</dc:creator>
  <cp:lastModifiedBy>Khalifa</cp:lastModifiedBy>
  <cp:revision>117</cp:revision>
  <dcterms:created xsi:type="dcterms:W3CDTF">2021-06-01T15:27:34Z</dcterms:created>
  <dcterms:modified xsi:type="dcterms:W3CDTF">2023-11-06T19:11:37Z</dcterms:modified>
</cp:coreProperties>
</file>